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65" r:id="rId6"/>
    <p:sldId id="262" r:id="rId7"/>
    <p:sldId id="269" r:id="rId8"/>
    <p:sldId id="266" r:id="rId9"/>
    <p:sldId id="267" r:id="rId10"/>
    <p:sldId id="261" r:id="rId11"/>
    <p:sldId id="263" r:id="rId12"/>
    <p:sldId id="264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AEC"/>
    <a:srgbClr val="FBFBFB"/>
    <a:srgbClr val="F0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34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D51D-9E92-492E-85F8-1EFBBA6CB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AF25-ACB5-422E-B479-80EA06947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BD9D6-3DD9-436D-9151-328134F8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17CB-5BF1-4E5D-BB0E-F2355D5B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0D62E-7243-4559-BF7A-C71A1115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A410-A716-421A-AEF4-3D833827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6E7B0-F75E-4020-BA44-63D588BCE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8AD3B-9E2F-4356-87E4-AC0D9AA7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F49B-F07D-44D7-9C52-F7286F34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E620B-CDE9-4117-ACEE-B9A59635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6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250F3-3175-4AF0-B009-726621CDC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1C3AA-BC0C-4750-A3EB-F9856FB2A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80986-A112-427E-8DB2-AB52B7B9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79DBC-3366-4428-A0F3-743A4F9C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2BC0B-FCEF-4BA7-B8B1-25A03E5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7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E5FA-7AFC-4E59-8B27-0EAB10A1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B919-D6A7-44C0-973C-16C296E6A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D7431-838E-4400-B85D-96C1F36B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4BF6F-FE15-4A2C-A34B-46EEC951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DB18C-19A2-429E-8FB4-C2DD60B0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6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6048-1914-4AA1-B4A3-6B86A7BC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BA509-4402-4BE0-AC9B-199C7BFED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678DE-ACF1-4B5F-A11B-DCE05A7E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E8DE0-5C9D-41D4-9F52-A613B96D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1D0B3-2100-477D-8236-FFEC7777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19D7-3875-4CFA-9447-A0317034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8BF78-78A0-44E5-A3F0-D0F1EC39C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601B9-F6A3-48F6-9881-B2EB2F960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1C9E2-8936-473F-9587-37AB4D1B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7220C-0DAF-4330-8BD7-251980B9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4B9DE-62EF-438C-92EC-01071DEA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1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E3E0-0983-41BA-82C2-4DBDB4C1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5A1B-3C84-4D37-A2B9-D51B9B54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1DDDF-B7A6-4890-85FB-E41EA46A8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8B52F-1965-445C-AE3E-36E60DE38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6E7C9-2A06-413C-9CB4-8EC33F9C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83023-8E79-4832-B210-60D3EFAB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86D7B-29B0-4DE9-B4E3-A089AA59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236BC-A9A0-43CB-ADE7-FB0B980C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2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2047-F704-4F8F-8239-C0025F078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5A7CDF-DCBC-45EE-B309-9DF82547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31D23-931C-4953-BFC1-60E5C486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D748E-6B18-48E9-A1A7-F8517B63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2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F8E5C-74BC-4F72-9BCC-57E41F49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5D949-B5D4-4673-9FBD-9B4C00FA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B4B09-0781-4D7C-B513-F9B7D533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9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6B54-5390-42D7-8390-230713E2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67600-415C-4F6E-9CBC-3E7696013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41E3C-DCB5-41A1-8801-20E87BBFF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F462B-71D3-4049-948F-20E1B87C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380A-9EFB-441B-BAEC-79FB45D1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577A2-6513-4C0B-80F6-49BBED25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1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09B1-A6D1-4B96-ABE0-1F5B079A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9D6D4F-8727-44EF-8172-01F02E571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BB716-FC47-4450-B800-7D9A27B6A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DB079-413F-4BA8-90D3-7F344E98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D074-B7DE-48D6-B071-44D824A4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E599-0322-4749-94A8-45959888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0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165EC-DEF2-41CF-B539-30F47C07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725F3-D153-4DE9-B66F-30A8D5170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CE645-BF99-40BA-B359-FFCFCF1C3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65369-BCF6-4EB0-907B-B738BFEFA65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F319-4984-4E96-AA6B-9BEB9221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9F415-BA6D-4518-9792-170C0CCBF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8CEF1-AD9A-4756-9B0A-3B2537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7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8E61376-8807-4B8B-8689-CAD2E7955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1" t="-2" r="30237"/>
          <a:stretch/>
        </p:blipFill>
        <p:spPr>
          <a:xfrm>
            <a:off x="-657225" y="10"/>
            <a:ext cx="1284617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7C237-D151-4FFD-B27B-7ACE3A48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Consumer UI/UX on DataLucent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D1317-E0C5-4D8D-A166-4953A922C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Step by Step Walkthrough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C351C9-BDA0-4452-8E87-7A0D23C53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275" y="6408621"/>
            <a:ext cx="1752710" cy="284003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D8DB237-0BFA-4F62-AF9F-D2BBBDAFC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562" y="1503250"/>
            <a:ext cx="4310876" cy="7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2FAC-AC73-491C-870A-090C5B14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0FADD-0C83-4F4D-B1CE-427971624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251588"/>
            <a:ext cx="3505494" cy="3972232"/>
          </a:xfrm>
        </p:spPr>
        <p:txBody>
          <a:bodyPr>
            <a:normAutofit/>
          </a:bodyPr>
          <a:lstStyle/>
          <a:p>
            <a:r>
              <a:rPr lang="en-US" sz="2000" dirty="0"/>
              <a:t>Once the file is downloaded, the user returns to the DataLucent upload page and uploads their file.</a:t>
            </a:r>
          </a:p>
          <a:p>
            <a:r>
              <a:rPr lang="en-US" sz="2000" dirty="0"/>
              <a:t>The user can update their email address to their preferred contact email, and a one-minute YouTube tutorial is provided.</a:t>
            </a:r>
          </a:p>
          <a:p>
            <a:r>
              <a:rPr lang="en-US" sz="2000" dirty="0"/>
              <a:t>Our upload process is resilient and can resume if the device is locked or goes into standby.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625CE-8CD1-49D5-B2AB-06B013575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" t="1045" r="1367" b="3732"/>
          <a:stretch/>
        </p:blipFill>
        <p:spPr>
          <a:xfrm>
            <a:off x="5128449" y="562307"/>
            <a:ext cx="6599717" cy="57495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640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ABA0-092A-467E-A42C-A3C4F145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Prize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85C31-391F-44A5-8320-43AF0DE09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46844" cy="3785419"/>
          </a:xfrm>
        </p:spPr>
        <p:txBody>
          <a:bodyPr>
            <a:normAutofit/>
          </a:bodyPr>
          <a:lstStyle/>
          <a:p>
            <a:r>
              <a:rPr lang="en-US" sz="2400" dirty="0"/>
              <a:t>At this point the process is completed and the user awaits their prize.</a:t>
            </a:r>
          </a:p>
          <a:p>
            <a:r>
              <a:rPr lang="en-US" sz="2400" dirty="0"/>
              <a:t>DataLucent checks the data for validity and the reward is sent to the user within 48 hours.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0F0F3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69AE8-9A43-464A-939D-D4E496CC0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3" r="15082" b="4084"/>
          <a:stretch/>
        </p:blipFill>
        <p:spPr>
          <a:xfrm>
            <a:off x="5455921" y="1309350"/>
            <a:ext cx="5920739" cy="42392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9901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015B-C20A-4FAF-83FE-78A81301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Data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CAF34-DB41-43AC-8CB7-B19A1DCC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DataLucent receives the files in a storage bucket to review them for validity.</a:t>
            </a:r>
          </a:p>
          <a:p>
            <a:r>
              <a:rPr lang="en-US" dirty="0"/>
              <a:t>Users with valid files receive their incentive through the email provided during the upload process.</a:t>
            </a:r>
          </a:p>
          <a:p>
            <a:r>
              <a:rPr lang="en-US" dirty="0"/>
              <a:t>Validity entails:</a:t>
            </a:r>
          </a:p>
          <a:p>
            <a:pPr lvl="1"/>
            <a:r>
              <a:rPr lang="en-US" dirty="0"/>
              <a:t>Active account (recent activity)</a:t>
            </a:r>
          </a:p>
          <a:p>
            <a:pPr lvl="1"/>
            <a:r>
              <a:rPr lang="en-US" dirty="0"/>
              <a:t>Older account (not just created).</a:t>
            </a:r>
          </a:p>
          <a:p>
            <a:pPr lvl="1"/>
            <a:r>
              <a:rPr lang="en-US" dirty="0"/>
              <a:t>Appropriate data indicators (not a bot or fake account).</a:t>
            </a:r>
          </a:p>
          <a:p>
            <a:pPr lvl="1"/>
            <a:r>
              <a:rPr lang="en-US" dirty="0"/>
              <a:t>Other datapoints depending on the social outlet.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67FB8426-B5CA-4203-A1E9-0819C900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352" y="1123527"/>
            <a:ext cx="2129719" cy="4604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E8541C-EE14-43D6-BDD0-CCA1719D6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31" y="1123527"/>
            <a:ext cx="2129719" cy="46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2C4926D-2356-4CF1-8F34-EB05A4F9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7" y="1123527"/>
            <a:ext cx="2141231" cy="4604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E4C64149-AC85-4501-B973-B5D03D775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06" y="1123527"/>
            <a:ext cx="2141231" cy="46048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BB69B12-A1AB-4549-A43E-CE2C25DB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7" y="-89047"/>
            <a:ext cx="10515600" cy="1325563"/>
          </a:xfrm>
        </p:spPr>
        <p:txBody>
          <a:bodyPr/>
          <a:lstStyle/>
          <a:p>
            <a:r>
              <a:rPr lang="en-US" dirty="0"/>
              <a:t>Sample Keurig App</a:t>
            </a:r>
          </a:p>
        </p:txBody>
      </p:sp>
    </p:spTree>
    <p:extLst>
      <p:ext uri="{BB962C8B-B14F-4D97-AF65-F5344CB8AC3E}">
        <p14:creationId xmlns:p14="http://schemas.microsoft.com/office/powerpoint/2010/main" val="338618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6D4EF-8ED3-48AA-9107-5E04CF28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Sample Keurig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B93ED-B09C-4C5E-8872-EDBEB4BB1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" r="1882"/>
          <a:stretch/>
        </p:blipFill>
        <p:spPr>
          <a:xfrm>
            <a:off x="473909" y="1506512"/>
            <a:ext cx="11381215" cy="50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5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FC93-FFE2-4829-85E9-CD67F887B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96201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269B-E294-4E07-9C55-C9F617B5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4" y="95248"/>
            <a:ext cx="3323772" cy="307777"/>
          </a:xfrm>
        </p:spPr>
        <p:txBody>
          <a:bodyPr>
            <a:noAutofit/>
          </a:bodyPr>
          <a:lstStyle/>
          <a:p>
            <a:r>
              <a:rPr lang="en-US" sz="1800" dirty="0"/>
              <a:t>Full UI/UX Storyboard (Facebook)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89736-1E35-4BBE-ADD6-6C96736C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5"/>
          <a:stretch/>
        </p:blipFill>
        <p:spPr>
          <a:xfrm>
            <a:off x="556591" y="1137690"/>
            <a:ext cx="2454872" cy="2138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501DC-3CB0-4950-824F-F28B3ABE6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512" y="1137691"/>
            <a:ext cx="2504661" cy="2138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3540CF-453F-4CDB-BADA-858226BD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6" t="2315" r="2460" b="2340"/>
          <a:stretch/>
        </p:blipFill>
        <p:spPr>
          <a:xfrm>
            <a:off x="9031172" y="1190675"/>
            <a:ext cx="2647277" cy="2085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DB38E9E-E0FC-4DE7-90FF-3C92D67B1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1" r="23858" b="6087"/>
          <a:stretch/>
        </p:blipFill>
        <p:spPr>
          <a:xfrm>
            <a:off x="556591" y="4273366"/>
            <a:ext cx="2441804" cy="2366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4960D9-71F1-4A4D-BC37-D99D8BA9CF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0" t="172" r="24456" b="12464"/>
          <a:stretch/>
        </p:blipFill>
        <p:spPr>
          <a:xfrm>
            <a:off x="3127512" y="4273366"/>
            <a:ext cx="2516111" cy="2366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4F386C-339E-48A5-9CDA-2186F4B22A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6202"/>
          <a:stretch/>
        </p:blipFill>
        <p:spPr>
          <a:xfrm>
            <a:off x="5748221" y="1137671"/>
            <a:ext cx="3069143" cy="2138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8593A6-D66E-4B67-A909-B0816B9751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99"/>
          <a:stretch/>
        </p:blipFill>
        <p:spPr>
          <a:xfrm>
            <a:off x="5748220" y="4273366"/>
            <a:ext cx="3067411" cy="1843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180FBD-13C6-40CA-B8AD-059742518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256" y="4274303"/>
            <a:ext cx="2774118" cy="2441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A1476B-F5B1-4221-B286-FDA18AD1A7EB}"/>
              </a:ext>
            </a:extLst>
          </p:cNvPr>
          <p:cNvSpPr txBox="1"/>
          <p:nvPr/>
        </p:nvSpPr>
        <p:spPr>
          <a:xfrm>
            <a:off x="513551" y="425113"/>
            <a:ext cx="22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Landing 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0A04D-4933-4865-A6A4-3FD1EBAEDB2B}"/>
              </a:ext>
            </a:extLst>
          </p:cNvPr>
          <p:cNvSpPr txBox="1"/>
          <p:nvPr/>
        </p:nvSpPr>
        <p:spPr>
          <a:xfrm>
            <a:off x="3092446" y="425113"/>
            <a:ext cx="22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CB248F-29A2-4325-A6CC-83CD2E7C7E40}"/>
              </a:ext>
            </a:extLst>
          </p:cNvPr>
          <p:cNvSpPr txBox="1"/>
          <p:nvPr/>
        </p:nvSpPr>
        <p:spPr>
          <a:xfrm>
            <a:off x="5731388" y="419913"/>
            <a:ext cx="22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Instructions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02EEA5-D1D7-4D63-B089-31B08AF64C2D}"/>
              </a:ext>
            </a:extLst>
          </p:cNvPr>
          <p:cNvSpPr txBox="1"/>
          <p:nvPr/>
        </p:nvSpPr>
        <p:spPr>
          <a:xfrm>
            <a:off x="8911643" y="425113"/>
            <a:ext cx="251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 Authorization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7D878B-7BB6-4DF5-B727-6DDCBB6A8484}"/>
              </a:ext>
            </a:extLst>
          </p:cNvPr>
          <p:cNvSpPr txBox="1"/>
          <p:nvPr/>
        </p:nvSpPr>
        <p:spPr>
          <a:xfrm>
            <a:off x="550535" y="3540820"/>
            <a:ext cx="22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FB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ECA87A-8782-4915-B4C6-DA009813B59E}"/>
              </a:ext>
            </a:extLst>
          </p:cNvPr>
          <p:cNvSpPr txBox="1"/>
          <p:nvPr/>
        </p:nvSpPr>
        <p:spPr>
          <a:xfrm>
            <a:off x="3089983" y="3540820"/>
            <a:ext cx="22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FB File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439CF0-7B6E-41C2-B996-51E060EDA2B6}"/>
              </a:ext>
            </a:extLst>
          </p:cNvPr>
          <p:cNvSpPr txBox="1"/>
          <p:nvPr/>
        </p:nvSpPr>
        <p:spPr>
          <a:xfrm>
            <a:off x="5742164" y="3540820"/>
            <a:ext cx="22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File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AFE56D-0C9C-4ADB-83F8-76909C12F428}"/>
              </a:ext>
            </a:extLst>
          </p:cNvPr>
          <p:cNvSpPr txBox="1"/>
          <p:nvPr/>
        </p:nvSpPr>
        <p:spPr>
          <a:xfrm>
            <a:off x="8972199" y="3540820"/>
            <a:ext cx="22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Completion Page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D2C9313-76A5-4468-92A8-748E0EE3CAC4}"/>
              </a:ext>
            </a:extLst>
          </p:cNvPr>
          <p:cNvSpPr/>
          <p:nvPr/>
        </p:nvSpPr>
        <p:spPr>
          <a:xfrm>
            <a:off x="556591" y="733149"/>
            <a:ext cx="11121858" cy="1076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CB257-B52E-4A4D-B3DE-9D66E0BD3E88}"/>
              </a:ext>
            </a:extLst>
          </p:cNvPr>
          <p:cNvSpPr txBox="1"/>
          <p:nvPr/>
        </p:nvSpPr>
        <p:spPr>
          <a:xfrm>
            <a:off x="556591" y="793740"/>
            <a:ext cx="89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&gt;1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A89AE8-19A6-498A-8C53-17037A2ABDCF}"/>
              </a:ext>
            </a:extLst>
          </p:cNvPr>
          <p:cNvSpPr txBox="1"/>
          <p:nvPr/>
        </p:nvSpPr>
        <p:spPr>
          <a:xfrm>
            <a:off x="3103919" y="793740"/>
            <a:ext cx="89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006F7C-7981-4361-9EB8-8A3D8578989E}"/>
              </a:ext>
            </a:extLst>
          </p:cNvPr>
          <p:cNvSpPr txBox="1"/>
          <p:nvPr/>
        </p:nvSpPr>
        <p:spPr>
          <a:xfrm>
            <a:off x="8934279" y="793740"/>
            <a:ext cx="89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2824E9-49E6-4E90-AE79-EA874B8DB661}"/>
              </a:ext>
            </a:extLst>
          </p:cNvPr>
          <p:cNvSpPr txBox="1"/>
          <p:nvPr/>
        </p:nvSpPr>
        <p:spPr>
          <a:xfrm>
            <a:off x="5748220" y="793740"/>
            <a:ext cx="89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 min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9D39701-EB38-4991-9071-43D775CA9ED9}"/>
              </a:ext>
            </a:extLst>
          </p:cNvPr>
          <p:cNvSpPr/>
          <p:nvPr/>
        </p:nvSpPr>
        <p:spPr>
          <a:xfrm>
            <a:off x="556591" y="3873515"/>
            <a:ext cx="11121858" cy="1076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36E7BA-A080-44BA-9F87-53B653E03B95}"/>
              </a:ext>
            </a:extLst>
          </p:cNvPr>
          <p:cNvSpPr txBox="1"/>
          <p:nvPr/>
        </p:nvSpPr>
        <p:spPr>
          <a:xfrm>
            <a:off x="556591" y="3940387"/>
            <a:ext cx="89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8BB587-00A2-45C1-A670-075E0B8C595F}"/>
              </a:ext>
            </a:extLst>
          </p:cNvPr>
          <p:cNvSpPr txBox="1"/>
          <p:nvPr/>
        </p:nvSpPr>
        <p:spPr>
          <a:xfrm>
            <a:off x="3095513" y="3940387"/>
            <a:ext cx="194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 min – several hours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21D9ED-32F3-4185-A3C5-201D6ECB68BF}"/>
              </a:ext>
            </a:extLst>
          </p:cNvPr>
          <p:cNvSpPr txBox="1"/>
          <p:nvPr/>
        </p:nvSpPr>
        <p:spPr>
          <a:xfrm>
            <a:off x="8978255" y="3940387"/>
            <a:ext cx="89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C99447-193A-4DBE-A92B-F86889FD2CD6}"/>
              </a:ext>
            </a:extLst>
          </p:cNvPr>
          <p:cNvSpPr txBox="1"/>
          <p:nvPr/>
        </p:nvSpPr>
        <p:spPr>
          <a:xfrm>
            <a:off x="5788058" y="3940387"/>
            <a:ext cx="129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&gt; 5 min</a:t>
            </a:r>
          </a:p>
        </p:txBody>
      </p:sp>
    </p:spTree>
    <p:extLst>
      <p:ext uri="{BB962C8B-B14F-4D97-AF65-F5344CB8AC3E}">
        <p14:creationId xmlns:p14="http://schemas.microsoft.com/office/powerpoint/2010/main" val="157894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F4A9-C277-4A54-ADF6-624845D3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Landing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CC808-A702-4F05-BC1B-F712064EC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251588"/>
            <a:ext cx="3505494" cy="3972232"/>
          </a:xfrm>
        </p:spPr>
        <p:txBody>
          <a:bodyPr>
            <a:normAutofit/>
          </a:bodyPr>
          <a:lstStyle/>
          <a:p>
            <a:r>
              <a:rPr lang="en-US" sz="2000" dirty="0"/>
              <a:t>Every landing page is customized for each campaign.</a:t>
            </a:r>
          </a:p>
          <a:p>
            <a:r>
              <a:rPr lang="en-US" sz="2000" dirty="0"/>
              <a:t>The focus of the page is to funnel users into the upload process and provided background on how it works.</a:t>
            </a:r>
          </a:p>
          <a:p>
            <a:r>
              <a:rPr lang="en-US" sz="2000" dirty="0"/>
              <a:t>The incentive is featured prominently on the banner.</a:t>
            </a:r>
          </a:p>
          <a:p>
            <a:r>
              <a:rPr lang="en-US" sz="2000" dirty="0"/>
              <a:t>The page </a:t>
            </a:r>
          </a:p>
        </p:txBody>
      </p:sp>
      <p:sp>
        <p:nvSpPr>
          <p:cNvPr id="22" name="Rectangle 9" hidden="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5BFC5-3D94-4006-86A5-87AA7FE9F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5"/>
          <a:stretch/>
        </p:blipFill>
        <p:spPr>
          <a:xfrm>
            <a:off x="5123689" y="557784"/>
            <a:ext cx="6587826" cy="573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0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545A-14DE-464B-8478-3D9FEF2A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dirty="0"/>
              <a:t>Social Login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F0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55A4-C0C4-4EB4-AF35-B7500471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2182052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user can choose the social media outlet they prefer.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Logging in is an acknowledgement and agreement to Terms &amp; Conditions.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2B2C-8051-43EB-8077-E2E2C93EC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" r="2686" b="2621"/>
          <a:stretch/>
        </p:blipFill>
        <p:spPr>
          <a:xfrm>
            <a:off x="5730240" y="2945458"/>
            <a:ext cx="6256019" cy="29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BB4F-F014-4DC8-9E99-B38C6841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41131" cy="1622321"/>
          </a:xfrm>
        </p:spPr>
        <p:txBody>
          <a:bodyPr>
            <a:normAutofit/>
          </a:bodyPr>
          <a:lstStyle/>
          <a:p>
            <a:r>
              <a:rPr lang="en-US" dirty="0"/>
              <a:t>Grant Approval to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FE63D-34C5-4F8E-AA7B-31D36D9DD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After the user chooses which social outlet they prefer, they will be prompted by the social outlet to approve the connection.</a:t>
            </a:r>
          </a:p>
          <a:p>
            <a:r>
              <a:rPr lang="en-US" sz="2000" dirty="0"/>
              <a:t>To the right is Twitter’s login approval page. This is standard for social logins throughout the web.</a:t>
            </a:r>
          </a:p>
          <a:p>
            <a:r>
              <a:rPr lang="en-US" sz="2000" dirty="0"/>
              <a:t>If the user is already logged in to the social media outlet on their device, they do not have to enter their username and password again.</a:t>
            </a:r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51AE8-4DCB-4963-ADFC-BCF79F115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" t="2315" r="2460" b="2340"/>
          <a:stretch/>
        </p:blipFill>
        <p:spPr>
          <a:xfrm>
            <a:off x="5884849" y="1216669"/>
            <a:ext cx="5318607" cy="41902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47832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1B76-A558-436B-A1F7-22C8B12C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/>
              <a:t>Optional Survey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9" hidden="1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943FF-0144-4C8F-BD13-82F89803D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An optional survey component may be included in the process.</a:t>
            </a:r>
          </a:p>
          <a:p>
            <a:r>
              <a:rPr lang="en-US" sz="2000" dirty="0"/>
              <a:t>The survey can come before or after the file upload.</a:t>
            </a:r>
          </a:p>
          <a:p>
            <a:r>
              <a:rPr lang="en-US" sz="2000" dirty="0"/>
              <a:t>This is an opportunity for the brand to ask burning questions of their customers and increases the overall value of the process to the brand.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A9C877-5B88-4D27-A62C-45109FA6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80" y="314633"/>
            <a:ext cx="2884447" cy="62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0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83B6-F671-4061-B142-71218058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 dirty="0"/>
              <a:t>File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99DB1-2B3B-4ED5-8698-AE2F87AD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After logging in to the social media outlet of their choice, the user is directed towards instructions on how to acquire their data.</a:t>
            </a:r>
          </a:p>
          <a:p>
            <a:r>
              <a:rPr lang="en-US" sz="2000" dirty="0"/>
              <a:t>This typically involves visiting the settings or privacy page of their social media account and requesting a copy of their data.</a:t>
            </a:r>
          </a:p>
          <a:p>
            <a:r>
              <a:rPr lang="en-US" sz="2000" dirty="0"/>
              <a:t>Once the request is entered, the user must wait for their file to become available.</a:t>
            </a:r>
          </a:p>
          <a:p>
            <a:r>
              <a:rPr lang="en-US" sz="2000" dirty="0"/>
              <a:t>Some requests are instant while others can take 24 hours; this depends largely on how much media (photos/</a:t>
            </a:r>
            <a:r>
              <a:rPr lang="en-US" sz="2000" dirty="0" err="1"/>
              <a:t>vidoes</a:t>
            </a:r>
            <a:r>
              <a:rPr lang="en-US" sz="2000" dirty="0"/>
              <a:t>) the user has in their social media profiles.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F56A0B-9296-4043-B537-30FEF815D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924" y="516143"/>
            <a:ext cx="4785907" cy="2694674"/>
          </a:xfrm>
          <a:prstGeom prst="rect">
            <a:avLst/>
          </a:prstGeom>
          <a:effectLst/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E2E8532-BFA8-48F9-B292-C19F2ECCEB6B}"/>
              </a:ext>
            </a:extLst>
          </p:cNvPr>
          <p:cNvSpPr txBox="1">
            <a:spLocks/>
          </p:cNvSpPr>
          <p:nvPr/>
        </p:nvSpPr>
        <p:spPr>
          <a:xfrm>
            <a:off x="6713140" y="-141423"/>
            <a:ext cx="1114383" cy="744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B2291-7B31-456C-A717-6EAC70934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49" y="3515140"/>
            <a:ext cx="4846321" cy="27432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8E65A91D-9C3A-4763-8C9F-5625F0830153}"/>
              </a:ext>
            </a:extLst>
          </p:cNvPr>
          <p:cNvSpPr txBox="1">
            <a:spLocks/>
          </p:cNvSpPr>
          <p:nvPr/>
        </p:nvSpPr>
        <p:spPr>
          <a:xfrm>
            <a:off x="6713141" y="6283856"/>
            <a:ext cx="1295965" cy="574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35413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D6B5-8EF5-42BD-A7C5-865AB736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Ready Push Notification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2B3C-6822-49A8-A329-986FE6313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005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All social media outlets will send a push notification to the user when their file is ready.</a:t>
            </a:r>
          </a:p>
          <a:p>
            <a:r>
              <a:rPr lang="en-US" sz="2400" dirty="0"/>
              <a:t>Depending on the user’s settings, the notification may also display on their phone.</a:t>
            </a:r>
          </a:p>
          <a:p>
            <a:r>
              <a:rPr lang="en-US" sz="2400" dirty="0"/>
              <a:t>They can also be reminded through email from DataLucent to check for their file.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B1570E-26F4-4B97-B5D8-33336CC7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2192020"/>
            <a:ext cx="6845300" cy="2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8A91AA-1790-48FC-A9D8-CEBB8CCC4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283B6-F671-4061-B142-71218058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/>
              <a:t>File Download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99DB1-2B3B-4ED5-8698-AE2F87AD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05026"/>
            <a:ext cx="5102351" cy="411879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Once the user receives a push notification that their file is ready, they are prompted to return to the page on the social media outlet where they requested the file.</a:t>
            </a:r>
          </a:p>
          <a:p>
            <a:r>
              <a:rPr lang="en-US" sz="2400" dirty="0"/>
              <a:t>Once there, the user then enters in their password, clicks download, and is prompted by their device to download the file.</a:t>
            </a:r>
          </a:p>
          <a:p>
            <a:r>
              <a:rPr lang="en-US" sz="2400" dirty="0"/>
              <a:t>Each device has a unique download prompt, but all of them work the same way: the file is placed in a downloads folder.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A9E7ADF-DDB8-413C-AE5B-FDF54905A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9"/>
          <a:stretch/>
        </p:blipFill>
        <p:spPr>
          <a:xfrm>
            <a:off x="6750542" y="504874"/>
            <a:ext cx="4812792" cy="2718184"/>
          </a:xfrm>
          <a:prstGeom prst="rect">
            <a:avLst/>
          </a:prstGeom>
          <a:effectLst/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E2E8532-BFA8-48F9-B292-C19F2ECCEB6B}"/>
              </a:ext>
            </a:extLst>
          </p:cNvPr>
          <p:cNvSpPr txBox="1">
            <a:spLocks/>
          </p:cNvSpPr>
          <p:nvPr/>
        </p:nvSpPr>
        <p:spPr>
          <a:xfrm>
            <a:off x="6729984" y="-141423"/>
            <a:ext cx="1071599" cy="744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8E65A91D-9C3A-4763-8C9F-5625F0830153}"/>
              </a:ext>
            </a:extLst>
          </p:cNvPr>
          <p:cNvSpPr txBox="1">
            <a:spLocks/>
          </p:cNvSpPr>
          <p:nvPr/>
        </p:nvSpPr>
        <p:spPr>
          <a:xfrm>
            <a:off x="6713141" y="6283856"/>
            <a:ext cx="1218144" cy="574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73D904A-8622-43AE-ADF1-4ADE97EBA7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r="86"/>
          <a:stretch/>
        </p:blipFill>
        <p:spPr>
          <a:xfrm>
            <a:off x="6736469" y="3513006"/>
            <a:ext cx="4826865" cy="27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7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657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Consumer UI/UX on DataLucent</vt:lpstr>
      <vt:lpstr>Full UI/UX Storyboard (Facebook)</vt:lpstr>
      <vt:lpstr>Landing Page</vt:lpstr>
      <vt:lpstr>Social Login</vt:lpstr>
      <vt:lpstr>Grant Approval to Connect</vt:lpstr>
      <vt:lpstr>Optional Survey</vt:lpstr>
      <vt:lpstr>File Request</vt:lpstr>
      <vt:lpstr>File Ready Push Notification</vt:lpstr>
      <vt:lpstr>File Download</vt:lpstr>
      <vt:lpstr>File Upload</vt:lpstr>
      <vt:lpstr>Prize Page</vt:lpstr>
      <vt:lpstr>Backend Data Review</vt:lpstr>
      <vt:lpstr>Sample Keurig App</vt:lpstr>
      <vt:lpstr>Sample Keurig App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UI/UX on DataLucent</dc:title>
  <dc:creator>Jenny Garcia</dc:creator>
  <cp:lastModifiedBy>Jenny Garcia</cp:lastModifiedBy>
  <cp:revision>28</cp:revision>
  <dcterms:created xsi:type="dcterms:W3CDTF">2021-03-23T11:46:54Z</dcterms:created>
  <dcterms:modified xsi:type="dcterms:W3CDTF">2021-04-05T14:00:00Z</dcterms:modified>
</cp:coreProperties>
</file>